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B3323A65-4B7F-4F49-91BA-409E52B2635A}"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853EC83-733F-4D07-BBB7-9910EAC644BA}"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9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3323A65-4B7F-4F49-91BA-409E52B2635A}"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853EC83-733F-4D07-BBB7-9910EAC644BA}" type="slidenum">
              <a:rPr lang="ru-RU" smtClean="0"/>
              <a:t>‹#›</a:t>
            </a:fld>
            <a:endParaRPr lang="ru-RU"/>
          </a:p>
        </p:txBody>
      </p:sp>
    </p:spTree>
    <p:extLst>
      <p:ext uri="{BB962C8B-B14F-4D97-AF65-F5344CB8AC3E}">
        <p14:creationId xmlns:p14="http://schemas.microsoft.com/office/powerpoint/2010/main" val="42584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3323A65-4B7F-4F49-91BA-409E52B2635A}"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853EC83-733F-4D07-BBB7-9910EAC644BA}" type="slidenum">
              <a:rPr lang="ru-RU" smtClean="0"/>
              <a:t>‹#›</a:t>
            </a:fld>
            <a:endParaRPr lang="ru-R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0390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3323A65-4B7F-4F49-91BA-409E52B2635A}"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853EC83-733F-4D07-BBB7-9910EAC644BA}" type="slidenum">
              <a:rPr lang="ru-RU" smtClean="0"/>
              <a:t>‹#›</a:t>
            </a:fld>
            <a:endParaRPr lang="ru-RU"/>
          </a:p>
        </p:txBody>
      </p:sp>
    </p:spTree>
    <p:extLst>
      <p:ext uri="{BB962C8B-B14F-4D97-AF65-F5344CB8AC3E}">
        <p14:creationId xmlns:p14="http://schemas.microsoft.com/office/powerpoint/2010/main" val="874106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3323A65-4B7F-4F49-91BA-409E52B2635A}"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853EC83-733F-4D07-BBB7-9910EAC644BA}"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3261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3323A65-4B7F-4F49-91BA-409E52B2635A}"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853EC83-733F-4D07-BBB7-9910EAC644BA}" type="slidenum">
              <a:rPr lang="ru-RU" smtClean="0"/>
              <a:t>‹#›</a:t>
            </a:fld>
            <a:endParaRPr lang="ru-RU"/>
          </a:p>
        </p:txBody>
      </p:sp>
    </p:spTree>
    <p:extLst>
      <p:ext uri="{BB962C8B-B14F-4D97-AF65-F5344CB8AC3E}">
        <p14:creationId xmlns:p14="http://schemas.microsoft.com/office/powerpoint/2010/main" val="240276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smtClean="0"/>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3323A65-4B7F-4F49-91BA-409E52B2635A}" type="datetimeFigureOut">
              <a:rPr lang="ru-RU" smtClean="0"/>
              <a:t>18.10.2020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853EC83-733F-4D07-BBB7-9910EAC644BA}" type="slidenum">
              <a:rPr lang="ru-RU" smtClean="0"/>
              <a:t>‹#›</a:t>
            </a:fld>
            <a:endParaRPr lang="ru-RU"/>
          </a:p>
        </p:txBody>
      </p:sp>
    </p:spTree>
    <p:extLst>
      <p:ext uri="{BB962C8B-B14F-4D97-AF65-F5344CB8AC3E}">
        <p14:creationId xmlns:p14="http://schemas.microsoft.com/office/powerpoint/2010/main" val="421634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3323A65-4B7F-4F49-91BA-409E52B2635A}" type="datetimeFigureOut">
              <a:rPr lang="ru-RU" smtClean="0"/>
              <a:t>18.10.2020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853EC83-733F-4D07-BBB7-9910EAC644BA}" type="slidenum">
              <a:rPr lang="ru-RU" smtClean="0"/>
              <a:t>‹#›</a:t>
            </a:fld>
            <a:endParaRPr lang="ru-RU"/>
          </a:p>
        </p:txBody>
      </p:sp>
    </p:spTree>
    <p:extLst>
      <p:ext uri="{BB962C8B-B14F-4D97-AF65-F5344CB8AC3E}">
        <p14:creationId xmlns:p14="http://schemas.microsoft.com/office/powerpoint/2010/main" val="1282278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323A65-4B7F-4F49-91BA-409E52B2635A}" type="datetimeFigureOut">
              <a:rPr lang="ru-RU" smtClean="0"/>
              <a:t>18.10.2020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853EC83-733F-4D07-BBB7-9910EAC644BA}" type="slidenum">
              <a:rPr lang="ru-RU" smtClean="0"/>
              <a:t>‹#›</a:t>
            </a:fld>
            <a:endParaRPr lang="ru-RU"/>
          </a:p>
        </p:txBody>
      </p:sp>
    </p:spTree>
    <p:extLst>
      <p:ext uri="{BB962C8B-B14F-4D97-AF65-F5344CB8AC3E}">
        <p14:creationId xmlns:p14="http://schemas.microsoft.com/office/powerpoint/2010/main" val="3622840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3323A65-4B7F-4F49-91BA-409E52B2635A}"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853EC83-733F-4D07-BBB7-9910EAC644BA}" type="slidenum">
              <a:rPr lang="ru-RU" smtClean="0"/>
              <a:t>‹#›</a:t>
            </a:fld>
            <a:endParaRPr lang="ru-RU"/>
          </a:p>
        </p:txBody>
      </p:sp>
    </p:spTree>
    <p:extLst>
      <p:ext uri="{BB962C8B-B14F-4D97-AF65-F5344CB8AC3E}">
        <p14:creationId xmlns:p14="http://schemas.microsoft.com/office/powerpoint/2010/main" val="1435191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3323A65-4B7F-4F49-91BA-409E52B2635A}"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853EC83-733F-4D07-BBB7-9910EAC644BA}"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146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3323A65-4B7F-4F49-91BA-409E52B2635A}" type="datetimeFigureOut">
              <a:rPr lang="ru-RU" smtClean="0"/>
              <a:t>18.10.2020</a:t>
            </a:fld>
            <a:endParaRPr lang="ru-R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853EC83-733F-4D07-BBB7-9910EAC644BA}" type="slidenum">
              <a:rPr lang="ru-RU" smtClean="0"/>
              <a:t>‹#›</a:t>
            </a:fld>
            <a:endParaRPr lang="ru-RU"/>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0322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sz="2700" dirty="0" smtClean="0">
                <a:latin typeface="Times New Roman" panose="02020603050405020304" pitchFamily="18" charset="0"/>
                <a:cs typeface="Times New Roman" panose="02020603050405020304" pitchFamily="18" charset="0"/>
              </a:rPr>
              <a:t/>
            </a:r>
            <a:br>
              <a:rPr lang="ru-RU" sz="2700" dirty="0" smtClean="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
            </a:r>
            <a:br>
              <a:rPr lang="ru-RU" sz="2700" dirty="0" smtClean="0">
                <a:latin typeface="Times New Roman" panose="02020603050405020304" pitchFamily="18" charset="0"/>
                <a:cs typeface="Times New Roman" panose="02020603050405020304" pitchFamily="18" charset="0"/>
              </a:rPr>
            </a:br>
            <a:r>
              <a:rPr lang="ru-RU" sz="2700" b="1" dirty="0" smtClean="0">
                <a:latin typeface="Times New Roman" panose="02020603050405020304" pitchFamily="18" charset="0"/>
                <a:cs typeface="Times New Roman" panose="02020603050405020304" pitchFamily="18" charset="0"/>
              </a:rPr>
              <a:t>Ментальный </a:t>
            </a:r>
            <a:r>
              <a:rPr lang="ru-RU" sz="2700" b="1" dirty="0">
                <a:latin typeface="Times New Roman" panose="02020603050405020304" pitchFamily="18" charset="0"/>
                <a:cs typeface="Times New Roman" panose="02020603050405020304" pitchFamily="18" charset="0"/>
              </a:rPr>
              <a:t>тренинг Ларса-Эрика </a:t>
            </a:r>
            <a:r>
              <a:rPr lang="ru-RU" sz="2700" b="1" dirty="0" err="1" smtClean="0">
                <a:latin typeface="Times New Roman" panose="02020603050405020304" pitchFamily="18" charset="0"/>
                <a:cs typeface="Times New Roman" panose="02020603050405020304" pitchFamily="18" charset="0"/>
              </a:rPr>
              <a:t>Унесталя</a:t>
            </a:r>
            <a:r>
              <a:rPr lang="ru-RU" sz="2700" b="1" dirty="0" smtClean="0">
                <a:latin typeface="Times New Roman" panose="02020603050405020304" pitchFamily="18" charset="0"/>
                <a:cs typeface="Times New Roman" panose="02020603050405020304" pitchFamily="18" charset="0"/>
              </a:rPr>
              <a:t>, Метод </a:t>
            </a:r>
            <a:r>
              <a:rPr lang="ru-RU" sz="2700" b="1" dirty="0">
                <a:latin typeface="Times New Roman" panose="02020603050405020304" pitchFamily="18" charset="0"/>
                <a:cs typeface="Times New Roman" panose="02020603050405020304" pitchFamily="18" charset="0"/>
              </a:rPr>
              <a:t>идеомоторной тренировки А. В. </a:t>
            </a:r>
            <a:r>
              <a:rPr lang="ru-RU" sz="2700" b="1" dirty="0" smtClean="0">
                <a:latin typeface="Times New Roman" panose="02020603050405020304" pitchFamily="18" charset="0"/>
                <a:cs typeface="Times New Roman" panose="02020603050405020304" pitchFamily="18" charset="0"/>
              </a:rPr>
              <a:t>Алексеева Психорегулирующая </a:t>
            </a:r>
            <a:r>
              <a:rPr lang="ru-RU" sz="2700" b="1" dirty="0">
                <a:latin typeface="Times New Roman" panose="02020603050405020304" pitchFamily="18" charset="0"/>
                <a:cs typeface="Times New Roman" panose="02020603050405020304" pitchFamily="18" charset="0"/>
              </a:rPr>
              <a:t>тренировка А. В. Алексеева</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3100" dirty="0">
                <a:latin typeface="Times New Roman" panose="02020603050405020304" pitchFamily="18" charset="0"/>
                <a:cs typeface="Times New Roman" panose="02020603050405020304" pitchFamily="18" charset="0"/>
              </a:rPr>
              <a:t> </a:t>
            </a:r>
            <a:r>
              <a:rPr lang="ru-RU" dirty="0"/>
              <a:t/>
            </a:r>
            <a:br>
              <a:rPr lang="ru-RU" dirty="0"/>
            </a:br>
            <a:endParaRPr lang="ru-RU" dirty="0"/>
          </a:p>
        </p:txBody>
      </p:sp>
      <p:sp>
        <p:nvSpPr>
          <p:cNvPr id="3" name="Подзаголовок 2"/>
          <p:cNvSpPr>
            <a:spLocks noGrp="1"/>
          </p:cNvSpPr>
          <p:nvPr>
            <p:ph type="subTitle" idx="1"/>
          </p:nvPr>
        </p:nvSpPr>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Лекция5</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8284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Успокаивающая часть психорегулирующей тренировки</a:t>
            </a:r>
          </a:p>
          <a:p>
            <a:pPr algn="just"/>
            <a:r>
              <a:rPr lang="ru-RU" dirty="0" smtClean="0">
                <a:latin typeface="Times New Roman" panose="02020603050405020304" pitchFamily="18" charset="0"/>
                <a:cs typeface="Times New Roman" panose="02020603050405020304" pitchFamily="18" charset="0"/>
              </a:rPr>
              <a:t>1. Я расслабляюсь и успокаиваюсь.</a:t>
            </a:r>
          </a:p>
          <a:p>
            <a:pPr algn="just"/>
            <a:r>
              <a:rPr lang="ru-RU" dirty="0" smtClean="0">
                <a:latin typeface="Times New Roman" panose="02020603050405020304" pitchFamily="18" charset="0"/>
                <a:cs typeface="Times New Roman" panose="02020603050405020304" pitchFamily="18" charset="0"/>
              </a:rPr>
              <a:t>2. Внимание на моем лице.</a:t>
            </a:r>
          </a:p>
          <a:p>
            <a:pPr algn="just"/>
            <a:r>
              <a:rPr lang="ru-RU" dirty="0" smtClean="0">
                <a:latin typeface="Times New Roman" panose="02020603050405020304" pitchFamily="18" charset="0"/>
                <a:cs typeface="Times New Roman" panose="02020603050405020304" pitchFamily="18" charset="0"/>
              </a:rPr>
              <a:t>3. Мое лицо спокойно.</a:t>
            </a:r>
          </a:p>
          <a:p>
            <a:pPr algn="just"/>
            <a:r>
              <a:rPr lang="ru-RU" dirty="0" smtClean="0">
                <a:latin typeface="Times New Roman" panose="02020603050405020304" pitchFamily="18" charset="0"/>
                <a:cs typeface="Times New Roman" panose="02020603050405020304" pitchFamily="18" charset="0"/>
              </a:rPr>
              <a:t>4. Губы и зубы разжаты.</a:t>
            </a:r>
          </a:p>
          <a:p>
            <a:pPr algn="just"/>
            <a:r>
              <a:rPr lang="ru-RU" dirty="0" smtClean="0">
                <a:latin typeface="Times New Roman" panose="02020603050405020304" pitchFamily="18" charset="0"/>
                <a:cs typeface="Times New Roman" panose="02020603050405020304" pitchFamily="18" charset="0"/>
              </a:rPr>
              <a:t>5. Расслабляются мышцы лба... глаз... щек...</a:t>
            </a:r>
          </a:p>
          <a:p>
            <a:pPr algn="just"/>
            <a:r>
              <a:rPr lang="ru-RU" dirty="0" smtClean="0">
                <a:latin typeface="Times New Roman" panose="02020603050405020304" pitchFamily="18" charset="0"/>
                <a:cs typeface="Times New Roman" panose="02020603050405020304" pitchFamily="18" charset="0"/>
              </a:rPr>
              <a:t>6. Расслабляются мышцы затылка... и шеи...</a:t>
            </a:r>
          </a:p>
          <a:p>
            <a:pPr algn="just"/>
            <a:r>
              <a:rPr lang="ru-RU" dirty="0" smtClean="0">
                <a:latin typeface="Times New Roman" panose="02020603050405020304" pitchFamily="18" charset="0"/>
                <a:cs typeface="Times New Roman" panose="02020603050405020304" pitchFamily="18" charset="0"/>
              </a:rPr>
              <a:t>7. Лицо начинает теплеть.</a:t>
            </a:r>
          </a:p>
          <a:p>
            <a:pPr algn="just"/>
            <a:r>
              <a:rPr lang="ru-RU" dirty="0" smtClean="0">
                <a:latin typeface="Times New Roman" panose="02020603050405020304" pitchFamily="18" charset="0"/>
                <a:cs typeface="Times New Roman" panose="02020603050405020304" pitchFamily="18" charset="0"/>
              </a:rPr>
              <a:t>8. Теплеют затылок и шея.</a:t>
            </a:r>
          </a:p>
          <a:p>
            <a:pPr algn="just"/>
            <a:r>
              <a:rPr lang="ru-RU" dirty="0" smtClean="0">
                <a:latin typeface="Times New Roman" panose="02020603050405020304" pitchFamily="18" charset="0"/>
                <a:cs typeface="Times New Roman" panose="02020603050405020304" pitchFamily="18" charset="0"/>
              </a:rPr>
              <a:t>9. Мое лицо полностью расслаблено... теплое... спокойное... неподвижное...</a:t>
            </a:r>
          </a:p>
          <a:p>
            <a:pPr algn="just"/>
            <a:r>
              <a:rPr lang="ru-RU" dirty="0" smtClean="0">
                <a:latin typeface="Times New Roman" panose="02020603050405020304" pitchFamily="18" charset="0"/>
                <a:cs typeface="Times New Roman" panose="02020603050405020304" pitchFamily="18" charset="0"/>
              </a:rPr>
              <a:t>10. Мое внимание переходит на руки.</a:t>
            </a:r>
          </a:p>
          <a:p>
            <a:pPr algn="just"/>
            <a:r>
              <a:rPr lang="ru-RU" dirty="0" smtClean="0">
                <a:latin typeface="Times New Roman" panose="02020603050405020304" pitchFamily="18" charset="0"/>
                <a:cs typeface="Times New Roman" panose="02020603050405020304" pitchFamily="18" charset="0"/>
              </a:rPr>
              <a:t>11. Мои руки начинают расслабляться и теплеть.</a:t>
            </a:r>
          </a:p>
          <a:p>
            <a:pPr algn="just"/>
            <a:r>
              <a:rPr lang="ru-RU" dirty="0" smtClean="0">
                <a:latin typeface="Times New Roman" panose="02020603050405020304" pitchFamily="18" charset="0"/>
                <a:cs typeface="Times New Roman" panose="02020603050405020304" pitchFamily="18" charset="0"/>
              </a:rPr>
              <a:t>12. Мои пальцы и кисти расслабляются и теплеют.</a:t>
            </a:r>
          </a:p>
          <a:p>
            <a:pPr algn="just"/>
            <a:r>
              <a:rPr lang="ru-RU" dirty="0" smtClean="0">
                <a:latin typeface="Times New Roman" panose="02020603050405020304" pitchFamily="18" charset="0"/>
                <a:cs typeface="Times New Roman" panose="02020603050405020304" pitchFamily="18" charset="0"/>
              </a:rPr>
              <a:t>13. Мои предплечья и локти расслабляются и теплеют.</a:t>
            </a:r>
          </a:p>
          <a:p>
            <a:pPr algn="just"/>
            <a:r>
              <a:rPr lang="ru-RU" dirty="0" smtClean="0">
                <a:latin typeface="Times New Roman" panose="02020603050405020304" pitchFamily="18" charset="0"/>
                <a:cs typeface="Times New Roman" panose="02020603050405020304" pitchFamily="18" charset="0"/>
              </a:rPr>
              <a:t>14. Мои плечи и лопатки расслабляются и теплеют.</a:t>
            </a:r>
          </a:p>
          <a:p>
            <a:pPr algn="just"/>
            <a:r>
              <a:rPr lang="ru-RU" dirty="0" smtClean="0">
                <a:latin typeface="Times New Roman" panose="02020603050405020304" pitchFamily="18" charset="0"/>
                <a:cs typeface="Times New Roman" panose="02020603050405020304" pitchFamily="18" charset="0"/>
              </a:rPr>
              <a:t>15. Руки полностью расслаблены... теплые... неподвижные...</a:t>
            </a:r>
          </a:p>
          <a:p>
            <a:pPr algn="just"/>
            <a:r>
              <a:rPr lang="ru-RU" dirty="0" smtClean="0">
                <a:latin typeface="Times New Roman" panose="02020603050405020304" pitchFamily="18" charset="0"/>
                <a:cs typeface="Times New Roman" panose="02020603050405020304" pitchFamily="18" charset="0"/>
              </a:rPr>
              <a:t>16. Все внимание на моих теплых пальцах.</a:t>
            </a:r>
          </a:p>
          <a:p>
            <a:pPr algn="just"/>
            <a:r>
              <a:rPr lang="ru-RU" dirty="0" smtClean="0">
                <a:latin typeface="Times New Roman" panose="02020603050405020304" pitchFamily="18" charset="0"/>
                <a:cs typeface="Times New Roman" panose="02020603050405020304" pitchFamily="18" charset="0"/>
              </a:rPr>
              <a:t>17. Все внимание переходит на лицо.</a:t>
            </a:r>
          </a:p>
          <a:p>
            <a:pPr algn="just"/>
            <a:r>
              <a:rPr lang="ru-RU" dirty="0" smtClean="0">
                <a:latin typeface="Times New Roman" panose="02020603050405020304" pitchFamily="18" charset="0"/>
                <a:cs typeface="Times New Roman" panose="02020603050405020304" pitchFamily="18" charset="0"/>
              </a:rPr>
              <a:t>18. Мое лицо полностью расслаблено... теплое... спокойное... неподвижное...</a:t>
            </a:r>
          </a:p>
          <a:p>
            <a:pPr algn="just"/>
            <a:r>
              <a:rPr lang="ru-RU" dirty="0" smtClean="0">
                <a:latin typeface="Times New Roman" panose="02020603050405020304" pitchFamily="18" charset="0"/>
                <a:cs typeface="Times New Roman" panose="02020603050405020304" pitchFamily="18" charset="0"/>
              </a:rPr>
              <a:t>19. Мое внимание переходит на ноги.</a:t>
            </a:r>
          </a:p>
          <a:p>
            <a:pPr algn="just"/>
            <a:r>
              <a:rPr lang="ru-RU" dirty="0" smtClean="0">
                <a:latin typeface="Times New Roman" panose="02020603050405020304" pitchFamily="18" charset="0"/>
                <a:cs typeface="Times New Roman" panose="02020603050405020304" pitchFamily="18" charset="0"/>
              </a:rPr>
              <a:t>20. Мои ноги начинают расслабляться и теплеть.</a:t>
            </a:r>
          </a:p>
          <a:p>
            <a:pPr algn="just"/>
            <a:r>
              <a:rPr lang="ru-RU" dirty="0" smtClean="0">
                <a:latin typeface="Times New Roman" panose="02020603050405020304" pitchFamily="18" charset="0"/>
                <a:cs typeface="Times New Roman" panose="02020603050405020304" pitchFamily="18" charset="0"/>
              </a:rPr>
              <a:t>21. Мои подошвы и голеностопы расслабляются и теплеют.</a:t>
            </a:r>
          </a:p>
          <a:p>
            <a:pPr algn="just"/>
            <a:r>
              <a:rPr lang="ru-RU" dirty="0" smtClean="0">
                <a:latin typeface="Times New Roman" panose="02020603050405020304" pitchFamily="18" charset="0"/>
                <a:cs typeface="Times New Roman" panose="02020603050405020304" pitchFamily="18" charset="0"/>
              </a:rPr>
              <a:t>22. Мои голени и колени расслабляются и теплеют.</a:t>
            </a:r>
          </a:p>
          <a:p>
            <a:pPr algn="just"/>
            <a:r>
              <a:rPr lang="ru-RU" dirty="0" smtClean="0">
                <a:latin typeface="Times New Roman" panose="02020603050405020304" pitchFamily="18" charset="0"/>
                <a:cs typeface="Times New Roman" panose="02020603050405020304" pitchFamily="18" charset="0"/>
              </a:rPr>
              <a:t>23. Мои бедра и таз расслабляются и теплеют.</a:t>
            </a:r>
          </a:p>
        </p:txBody>
      </p:sp>
    </p:spTree>
    <p:extLst>
      <p:ext uri="{BB962C8B-B14F-4D97-AF65-F5344CB8AC3E}">
        <p14:creationId xmlns:p14="http://schemas.microsoft.com/office/powerpoint/2010/main" val="4269306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1999"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24. Мои ноги... полностью расслаблены... теплые... неподвижные...</a:t>
            </a:r>
          </a:p>
          <a:p>
            <a:pPr algn="just"/>
            <a:r>
              <a:rPr lang="ru-RU" dirty="0" smtClean="0">
                <a:latin typeface="Times New Roman" panose="02020603050405020304" pitchFamily="18" charset="0"/>
                <a:cs typeface="Times New Roman" panose="02020603050405020304" pitchFamily="18" charset="0"/>
              </a:rPr>
              <a:t>25. Все внимание на теплых голеностопах.</a:t>
            </a:r>
          </a:p>
          <a:p>
            <a:pPr algn="just"/>
            <a:r>
              <a:rPr lang="ru-RU" dirty="0" smtClean="0">
                <a:latin typeface="Times New Roman" panose="02020603050405020304" pitchFamily="18" charset="0"/>
                <a:cs typeface="Times New Roman" panose="02020603050405020304" pitchFamily="18" charset="0"/>
              </a:rPr>
              <a:t>26. Все внимание переходит на лицо.</a:t>
            </a:r>
          </a:p>
          <a:p>
            <a:pPr algn="just"/>
            <a:r>
              <a:rPr lang="ru-RU" dirty="0" smtClean="0">
                <a:latin typeface="Times New Roman" panose="02020603050405020304" pitchFamily="18" charset="0"/>
                <a:cs typeface="Times New Roman" panose="02020603050405020304" pitchFamily="18" charset="0"/>
              </a:rPr>
              <a:t>27. Лицо полностью расслаблено... теплое... спокойное... неподвижное...</a:t>
            </a:r>
          </a:p>
          <a:p>
            <a:pPr algn="just"/>
            <a:r>
              <a:rPr lang="ru-RU" dirty="0" smtClean="0">
                <a:latin typeface="Times New Roman" panose="02020603050405020304" pitchFamily="18" charset="0"/>
                <a:cs typeface="Times New Roman" panose="02020603050405020304" pitchFamily="18" charset="0"/>
              </a:rPr>
              <a:t>28. Все внимание переходит на туловище.</a:t>
            </a:r>
          </a:p>
          <a:p>
            <a:pPr algn="just"/>
            <a:r>
              <a:rPr lang="ru-RU" dirty="0" smtClean="0">
                <a:latin typeface="Times New Roman" panose="02020603050405020304" pitchFamily="18" charset="0"/>
                <a:cs typeface="Times New Roman" panose="02020603050405020304" pitchFamily="18" charset="0"/>
              </a:rPr>
              <a:t>29. Мое туловище полностью расслаблено и теплое.</a:t>
            </a:r>
          </a:p>
          <a:p>
            <a:pPr algn="just"/>
            <a:r>
              <a:rPr lang="ru-RU" dirty="0" smtClean="0">
                <a:latin typeface="Times New Roman" panose="02020603050405020304" pitchFamily="18" charset="0"/>
                <a:cs typeface="Times New Roman" panose="02020603050405020304" pitchFamily="18" charset="0"/>
              </a:rPr>
              <a:t>30. Все внимание на груди.</a:t>
            </a:r>
          </a:p>
          <a:p>
            <a:pPr algn="just"/>
            <a:r>
              <a:rPr lang="ru-RU" dirty="0" smtClean="0">
                <a:latin typeface="Times New Roman" panose="02020603050405020304" pitchFamily="18" charset="0"/>
                <a:cs typeface="Times New Roman" panose="02020603050405020304" pitchFamily="18" charset="0"/>
              </a:rPr>
              <a:t>31. Мое дыхание спокойное... свободное... легкое...</a:t>
            </a:r>
          </a:p>
          <a:p>
            <a:pPr algn="just"/>
            <a:r>
              <a:rPr lang="ru-RU" dirty="0" smtClean="0">
                <a:latin typeface="Times New Roman" panose="02020603050405020304" pitchFamily="18" charset="0"/>
                <a:cs typeface="Times New Roman" panose="02020603050405020304" pitchFamily="18" charset="0"/>
              </a:rPr>
              <a:t>32. Все внимание на сердце.</a:t>
            </a:r>
          </a:p>
          <a:p>
            <a:pPr algn="just"/>
            <a:r>
              <a:rPr lang="ru-RU" dirty="0" smtClean="0">
                <a:latin typeface="Times New Roman" panose="02020603050405020304" pitchFamily="18" charset="0"/>
                <a:cs typeface="Times New Roman" panose="02020603050405020304" pitchFamily="18" charset="0"/>
              </a:rPr>
              <a:t>33. Мое сердце бьется спокойно... ровно... хорошо...</a:t>
            </a:r>
          </a:p>
          <a:p>
            <a:pPr algn="just"/>
            <a:r>
              <a:rPr lang="ru-RU" dirty="0" smtClean="0">
                <a:latin typeface="Times New Roman" panose="02020603050405020304" pitchFamily="18" charset="0"/>
                <a:cs typeface="Times New Roman" panose="02020603050405020304" pitchFamily="18" charset="0"/>
              </a:rPr>
              <a:t>34. Оно отдыхает...</a:t>
            </a:r>
          </a:p>
          <a:p>
            <a:pPr algn="just"/>
            <a:r>
              <a:rPr lang="ru-RU" dirty="0" smtClean="0">
                <a:latin typeface="Times New Roman" panose="02020603050405020304" pitchFamily="18" charset="0"/>
                <a:cs typeface="Times New Roman" panose="02020603050405020304" pitchFamily="18" charset="0"/>
              </a:rPr>
              <a:t>35. Весь мой организм отдыхает.</a:t>
            </a:r>
          </a:p>
          <a:p>
            <a:pPr algn="just"/>
            <a:r>
              <a:rPr lang="ru-RU" dirty="0" smtClean="0">
                <a:latin typeface="Times New Roman" panose="02020603050405020304" pitchFamily="18" charset="0"/>
                <a:cs typeface="Times New Roman" panose="02020603050405020304" pitchFamily="18" charset="0"/>
              </a:rPr>
              <a:t>36. Все внимание на лице.</a:t>
            </a:r>
          </a:p>
          <a:p>
            <a:pPr algn="just"/>
            <a:r>
              <a:rPr lang="ru-RU" dirty="0" smtClean="0">
                <a:latin typeface="Times New Roman" panose="02020603050405020304" pitchFamily="18" charset="0"/>
                <a:cs typeface="Times New Roman" panose="02020603050405020304" pitchFamily="18" charset="0"/>
              </a:rPr>
              <a:t>37. Мое лицо полностью расслаблено... теплое... спокойное-неподвижное...</a:t>
            </a:r>
          </a:p>
          <a:p>
            <a:pPr algn="just"/>
            <a:r>
              <a:rPr lang="ru-RU" dirty="0" smtClean="0">
                <a:latin typeface="Times New Roman" panose="02020603050405020304" pitchFamily="18" charset="0"/>
                <a:cs typeface="Times New Roman" panose="02020603050405020304" pitchFamily="18" charset="0"/>
              </a:rPr>
              <a:t>38. Я отдыхаю...</a:t>
            </a:r>
          </a:p>
          <a:p>
            <a:pPr algn="just"/>
            <a:r>
              <a:rPr lang="ru-RU" dirty="0" smtClean="0">
                <a:latin typeface="Times New Roman" panose="02020603050405020304" pitchFamily="18" charset="0"/>
                <a:cs typeface="Times New Roman" panose="02020603050405020304" pitchFamily="18" charset="0"/>
              </a:rPr>
              <a:t>39. Я отдохнул (ла) и успокоился (</a:t>
            </a:r>
            <a:r>
              <a:rPr lang="ru-RU" dirty="0" err="1" smtClean="0">
                <a:latin typeface="Times New Roman" panose="02020603050405020304" pitchFamily="18" charset="0"/>
                <a:cs typeface="Times New Roman" panose="02020603050405020304" pitchFamily="18" charset="0"/>
              </a:rPr>
              <a:t>лась</a:t>
            </a:r>
            <a:r>
              <a:rPr lang="ru-RU" dirty="0" smtClean="0">
                <a:latin typeface="Times New Roman" panose="02020603050405020304" pitchFamily="18" charset="0"/>
                <a:cs typeface="Times New Roman" panose="02020603050405020304" pitchFamily="18" charset="0"/>
              </a:rPr>
              <a:t>). Или: я отдохнул (ла) и набрался(</a:t>
            </a:r>
            <a:r>
              <a:rPr lang="ru-RU" dirty="0" err="1" smtClean="0">
                <a:latin typeface="Times New Roman" panose="02020603050405020304" pitchFamily="18" charset="0"/>
                <a:cs typeface="Times New Roman" panose="02020603050405020304" pitchFamily="18" charset="0"/>
              </a:rPr>
              <a:t>лась</a:t>
            </a:r>
            <a:r>
              <a:rPr lang="ru-RU" dirty="0" smtClean="0">
                <a:latin typeface="Times New Roman" panose="02020603050405020304" pitchFamily="18" charset="0"/>
                <a:cs typeface="Times New Roman" panose="02020603050405020304" pitchFamily="18" charset="0"/>
              </a:rPr>
              <a:t>) сил.</a:t>
            </a:r>
          </a:p>
          <a:p>
            <a:pPr algn="just"/>
            <a:r>
              <a:rPr lang="ru-RU" dirty="0" smtClean="0">
                <a:latin typeface="Times New Roman" panose="02020603050405020304" pitchFamily="18" charset="0"/>
                <a:cs typeface="Times New Roman" panose="02020603050405020304" pitchFamily="18" charset="0"/>
              </a:rPr>
              <a:t>40. Самочувствие хорошее. Или: самочувствие отличное! Впоследствии в процессе занятий можно постепенно сокращать количество формул до семи — на них уходит в среднем 3 минуты.</a:t>
            </a:r>
          </a:p>
          <a:p>
            <a:pPr algn="just"/>
            <a:r>
              <a:rPr lang="ru-RU" dirty="0" smtClean="0">
                <a:latin typeface="Times New Roman" panose="02020603050405020304" pitchFamily="18" charset="0"/>
                <a:cs typeface="Times New Roman" panose="02020603050405020304" pitchFamily="18" charset="0"/>
              </a:rPr>
              <a:t>1. Я расслабляюсь и успокаиваюсь.</a:t>
            </a:r>
          </a:p>
          <a:p>
            <a:pPr algn="just"/>
            <a:r>
              <a:rPr lang="ru-RU" dirty="0" smtClean="0">
                <a:latin typeface="Times New Roman" panose="02020603050405020304" pitchFamily="18" charset="0"/>
                <a:cs typeface="Times New Roman" panose="02020603050405020304" pitchFamily="18" charset="0"/>
              </a:rPr>
              <a:t>2. Мое лицо, мои руки и ноги полностью расслаблены... теплые... неподвижные...</a:t>
            </a:r>
          </a:p>
          <a:p>
            <a:pPr algn="just"/>
            <a:r>
              <a:rPr lang="ru-RU" dirty="0" smtClean="0">
                <a:latin typeface="Times New Roman" panose="02020603050405020304" pitchFamily="18" charset="0"/>
                <a:cs typeface="Times New Roman" panose="02020603050405020304" pitchFamily="18" charset="0"/>
              </a:rPr>
              <a:t>3. Все мое туловище полностью расслаблено и теплое.</a:t>
            </a:r>
          </a:p>
          <a:p>
            <a:pPr algn="just"/>
            <a:r>
              <a:rPr lang="ru-RU" dirty="0" smtClean="0">
                <a:latin typeface="Times New Roman" panose="02020603050405020304" pitchFamily="18" charset="0"/>
                <a:cs typeface="Times New Roman" panose="02020603050405020304" pitchFamily="18" charset="0"/>
              </a:rPr>
              <a:t>4. Мое дыхание спокойное... свободное... легкое...</a:t>
            </a:r>
          </a:p>
          <a:p>
            <a:pPr algn="just"/>
            <a:r>
              <a:rPr lang="ru-RU" dirty="0" smtClean="0">
                <a:latin typeface="Times New Roman" panose="02020603050405020304" pitchFamily="18" charset="0"/>
                <a:cs typeface="Times New Roman" panose="02020603050405020304" pitchFamily="18" charset="0"/>
              </a:rPr>
              <a:t>5. Мое сердце бьется спокойно... ровно... хорошо...</a:t>
            </a:r>
          </a:p>
          <a:p>
            <a:pPr algn="just"/>
            <a:r>
              <a:rPr lang="ru-RU" dirty="0" smtClean="0">
                <a:latin typeface="Times New Roman" panose="02020603050405020304" pitchFamily="18" charset="0"/>
                <a:cs typeface="Times New Roman" panose="02020603050405020304" pitchFamily="18" charset="0"/>
              </a:rPr>
              <a:t>6. Я отдохнул (ла) и успокоился(</a:t>
            </a:r>
            <a:r>
              <a:rPr lang="ru-RU" dirty="0" err="1" smtClean="0">
                <a:latin typeface="Times New Roman" panose="02020603050405020304" pitchFamily="18" charset="0"/>
                <a:cs typeface="Times New Roman" panose="02020603050405020304" pitchFamily="18" charset="0"/>
              </a:rPr>
              <a:t>лась</a:t>
            </a:r>
            <a:r>
              <a:rPr lang="ru-RU" dirty="0" smtClean="0">
                <a:latin typeface="Times New Roman" panose="02020603050405020304" pitchFamily="18" charset="0"/>
                <a:cs typeface="Times New Roman" panose="02020603050405020304" pitchFamily="18" charset="0"/>
              </a:rPr>
              <a:t>). Или: я отдохнул(ла) и набрался(</a:t>
            </a:r>
            <a:r>
              <a:rPr lang="ru-RU" dirty="0" err="1" smtClean="0">
                <a:latin typeface="Times New Roman" panose="02020603050405020304" pitchFamily="18" charset="0"/>
                <a:cs typeface="Times New Roman" panose="02020603050405020304" pitchFamily="18" charset="0"/>
              </a:rPr>
              <a:t>лась</a:t>
            </a:r>
            <a:r>
              <a:rPr lang="ru-RU" dirty="0" smtClean="0">
                <a:latin typeface="Times New Roman" panose="02020603050405020304" pitchFamily="18" charset="0"/>
                <a:cs typeface="Times New Roman" panose="02020603050405020304" pitchFamily="18" charset="0"/>
              </a:rPr>
              <a:t>) сил.</a:t>
            </a:r>
          </a:p>
          <a:p>
            <a:pPr algn="just"/>
            <a:r>
              <a:rPr lang="ru-RU" dirty="0" smtClean="0">
                <a:latin typeface="Times New Roman" panose="02020603050405020304" pitchFamily="18" charset="0"/>
                <a:cs typeface="Times New Roman" panose="02020603050405020304" pitchFamily="18" charset="0"/>
              </a:rPr>
              <a:t>7. Самочувствие хорошее. Или: самочувствие отличное!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5036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6186309"/>
          </a:xfrm>
          <a:prstGeom prst="rect">
            <a:avLst/>
          </a:prstGeom>
        </p:spPr>
        <p:txBody>
          <a:bodyPr wrap="square">
            <a:spAutoFit/>
          </a:bodyPr>
          <a:lstStyle/>
          <a:p>
            <a:r>
              <a:rPr lang="ru-RU" b="1" dirty="0" smtClean="0"/>
              <a:t>Мобилизационная часть ПРТ</a:t>
            </a:r>
          </a:p>
          <a:p>
            <a:pPr algn="just"/>
            <a:r>
              <a:rPr lang="ru-RU" dirty="0" smtClean="0">
                <a:latin typeface="Times New Roman" panose="02020603050405020304" pitchFamily="18" charset="0"/>
                <a:cs typeface="Times New Roman" panose="02020603050405020304" pitchFamily="18" charset="0"/>
              </a:rPr>
              <a:t>1. Возникает чувство мелкого озноба.</a:t>
            </a:r>
          </a:p>
          <a:p>
            <a:pPr algn="just"/>
            <a:r>
              <a:rPr lang="ru-RU" dirty="0" smtClean="0">
                <a:latin typeface="Times New Roman" panose="02020603050405020304" pitchFamily="18" charset="0"/>
                <a:cs typeface="Times New Roman" panose="02020603050405020304" pitchFamily="18" charset="0"/>
              </a:rPr>
              <a:t>2. Состояние как после прохладного душа.</a:t>
            </a:r>
          </a:p>
          <a:p>
            <a:pPr algn="just"/>
            <a:r>
              <a:rPr lang="ru-RU" dirty="0" smtClean="0">
                <a:latin typeface="Times New Roman" panose="02020603050405020304" pitchFamily="18" charset="0"/>
                <a:cs typeface="Times New Roman" panose="02020603050405020304" pitchFamily="18" charset="0"/>
              </a:rPr>
              <a:t>3. Из всех мышц уходит чувство тяжести и расслабленности.</a:t>
            </a:r>
          </a:p>
          <a:p>
            <a:pPr algn="just"/>
            <a:r>
              <a:rPr lang="ru-RU" dirty="0" smtClean="0">
                <a:latin typeface="Times New Roman" panose="02020603050405020304" pitchFamily="18" charset="0"/>
                <a:cs typeface="Times New Roman" panose="02020603050405020304" pitchFamily="18" charset="0"/>
              </a:rPr>
              <a:t>4. В мышцах начинается мелкая дрожь.</a:t>
            </a:r>
          </a:p>
          <a:p>
            <a:pPr algn="just"/>
            <a:r>
              <a:rPr lang="ru-RU" dirty="0" smtClean="0">
                <a:latin typeface="Times New Roman" panose="02020603050405020304" pitchFamily="18" charset="0"/>
                <a:cs typeface="Times New Roman" panose="02020603050405020304" pitchFamily="18" charset="0"/>
              </a:rPr>
              <a:t>5. Озноб усиливается.</a:t>
            </a:r>
          </a:p>
          <a:p>
            <a:pPr algn="just"/>
            <a:r>
              <a:rPr lang="ru-RU" dirty="0" smtClean="0">
                <a:latin typeface="Times New Roman" panose="02020603050405020304" pitchFamily="18" charset="0"/>
                <a:cs typeface="Times New Roman" panose="02020603050405020304" pitchFamily="18" charset="0"/>
              </a:rPr>
              <a:t>6. Холодеют голова и затылок.</a:t>
            </a:r>
          </a:p>
          <a:p>
            <a:pPr algn="just"/>
            <a:r>
              <a:rPr lang="ru-RU" dirty="0" smtClean="0">
                <a:latin typeface="Times New Roman" panose="02020603050405020304" pitchFamily="18" charset="0"/>
                <a:cs typeface="Times New Roman" panose="02020603050405020304" pitchFamily="18" charset="0"/>
              </a:rPr>
              <a:t>7. По телу побежали мурашки.</a:t>
            </a:r>
          </a:p>
          <a:p>
            <a:pPr algn="just"/>
            <a:r>
              <a:rPr lang="ru-RU" dirty="0" smtClean="0">
                <a:latin typeface="Times New Roman" panose="02020603050405020304" pitchFamily="18" charset="0"/>
                <a:cs typeface="Times New Roman" panose="02020603050405020304" pitchFamily="18" charset="0"/>
              </a:rPr>
              <a:t>8. Кожа становится гусиной.</a:t>
            </a:r>
          </a:p>
          <a:p>
            <a:pPr algn="just"/>
            <a:r>
              <a:rPr lang="ru-RU" dirty="0" smtClean="0">
                <a:latin typeface="Times New Roman" panose="02020603050405020304" pitchFamily="18" charset="0"/>
                <a:cs typeface="Times New Roman" panose="02020603050405020304" pitchFamily="18" charset="0"/>
              </a:rPr>
              <a:t>9. Холодеют ладони и стопы.</a:t>
            </a:r>
          </a:p>
          <a:p>
            <a:pPr algn="just"/>
            <a:r>
              <a:rPr lang="ru-RU" dirty="0" smtClean="0">
                <a:latin typeface="Times New Roman" panose="02020603050405020304" pitchFamily="18" charset="0"/>
                <a:cs typeface="Times New Roman" panose="02020603050405020304" pitchFamily="18" charset="0"/>
              </a:rPr>
              <a:t>10. Дыхание глубокое, учащенное,</a:t>
            </a:r>
          </a:p>
          <a:p>
            <a:pPr algn="just"/>
            <a:r>
              <a:rPr lang="ru-RU" dirty="0" smtClean="0">
                <a:latin typeface="Times New Roman" panose="02020603050405020304" pitchFamily="18" charset="0"/>
                <a:cs typeface="Times New Roman" panose="02020603050405020304" pitchFamily="18" charset="0"/>
              </a:rPr>
              <a:t>11. Сердце бьется сильно, энергично, учащенно.</a:t>
            </a:r>
          </a:p>
          <a:p>
            <a:pPr algn="just"/>
            <a:r>
              <a:rPr lang="ru-RU" dirty="0" smtClean="0">
                <a:latin typeface="Times New Roman" panose="02020603050405020304" pitchFamily="18" charset="0"/>
                <a:cs typeface="Times New Roman" panose="02020603050405020304" pitchFamily="18" charset="0"/>
              </a:rPr>
              <a:t>12.Озноб еще сильнее.</a:t>
            </a:r>
          </a:p>
          <a:p>
            <a:pPr algn="just"/>
            <a:r>
              <a:rPr lang="ru-RU" dirty="0" smtClean="0">
                <a:latin typeface="Times New Roman" panose="02020603050405020304" pitchFamily="18" charset="0"/>
                <a:cs typeface="Times New Roman" panose="02020603050405020304" pitchFamily="18" charset="0"/>
              </a:rPr>
              <a:t>13.Все мышцы легкие, упругие, сильные.</a:t>
            </a:r>
          </a:p>
          <a:p>
            <a:pPr algn="just"/>
            <a:r>
              <a:rPr lang="ru-RU" dirty="0" smtClean="0">
                <a:latin typeface="Times New Roman" panose="02020603050405020304" pitchFamily="18" charset="0"/>
                <a:cs typeface="Times New Roman" panose="02020603050405020304" pitchFamily="18" charset="0"/>
              </a:rPr>
              <a:t>14.Я все бодрее и бодрее.</a:t>
            </a:r>
          </a:p>
          <a:p>
            <a:pPr algn="just"/>
            <a:r>
              <a:rPr lang="ru-RU" dirty="0" smtClean="0">
                <a:latin typeface="Times New Roman" panose="02020603050405020304" pitchFamily="18" charset="0"/>
                <a:cs typeface="Times New Roman" panose="02020603050405020304" pitchFamily="18" charset="0"/>
              </a:rPr>
              <a:t>15.Открываю глаза.</a:t>
            </a:r>
          </a:p>
          <a:p>
            <a:pPr algn="just"/>
            <a:r>
              <a:rPr lang="ru-RU" dirty="0" smtClean="0">
                <a:latin typeface="Times New Roman" panose="02020603050405020304" pitchFamily="18" charset="0"/>
                <a:cs typeface="Times New Roman" panose="02020603050405020304" pitchFamily="18" charset="0"/>
              </a:rPr>
              <a:t>16.Смотрю напряженно, предельно сосредоточенно.</a:t>
            </a:r>
          </a:p>
          <a:p>
            <a:pPr algn="just"/>
            <a:r>
              <a:rPr lang="ru-RU" dirty="0" smtClean="0">
                <a:latin typeface="Times New Roman" panose="02020603050405020304" pitchFamily="18" charset="0"/>
                <a:cs typeface="Times New Roman" panose="02020603050405020304" pitchFamily="18" charset="0"/>
              </a:rPr>
              <a:t>17.Я приятно возбужден.</a:t>
            </a:r>
          </a:p>
          <a:p>
            <a:pPr algn="just"/>
            <a:r>
              <a:rPr lang="ru-RU" dirty="0" smtClean="0">
                <a:latin typeface="Times New Roman" panose="02020603050405020304" pitchFamily="18" charset="0"/>
                <a:cs typeface="Times New Roman" panose="02020603050405020304" pitchFamily="18" charset="0"/>
              </a:rPr>
              <a:t>18.Я полон энергии.</a:t>
            </a:r>
          </a:p>
          <a:p>
            <a:pPr algn="just"/>
            <a:r>
              <a:rPr lang="ru-RU" dirty="0" smtClean="0">
                <a:latin typeface="Times New Roman" panose="02020603050405020304" pitchFamily="18" charset="0"/>
                <a:cs typeface="Times New Roman" panose="02020603050405020304" pitchFamily="18" charset="0"/>
              </a:rPr>
              <a:t>19.Я как сжатая пружина.</a:t>
            </a:r>
          </a:p>
          <a:p>
            <a:pPr algn="just"/>
            <a:r>
              <a:rPr lang="ru-RU" dirty="0" smtClean="0">
                <a:latin typeface="Times New Roman" panose="02020603050405020304" pitchFamily="18" charset="0"/>
                <a:cs typeface="Times New Roman" panose="02020603050405020304" pitchFamily="18" charset="0"/>
              </a:rPr>
              <a:t>20.Я полностью мобилизован.</a:t>
            </a:r>
          </a:p>
          <a:p>
            <a:pPr algn="just"/>
            <a:r>
              <a:rPr lang="ru-RU" dirty="0" smtClean="0">
                <a:latin typeface="Times New Roman" panose="02020603050405020304" pitchFamily="18" charset="0"/>
                <a:cs typeface="Times New Roman" panose="02020603050405020304" pitchFamily="18" charset="0"/>
              </a:rPr>
              <a:t>21.Я готов действовать.</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2871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120032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Ментальный тренинг Ларса-Эрика </a:t>
            </a:r>
            <a:r>
              <a:rPr lang="ru-RU" b="1" dirty="0" err="1" smtClean="0">
                <a:latin typeface="Times New Roman" panose="02020603050405020304" pitchFamily="18" charset="0"/>
                <a:cs typeface="Times New Roman" panose="02020603050405020304" pitchFamily="18" charset="0"/>
              </a:rPr>
              <a:t>Унесталя</a:t>
            </a:r>
            <a:endParaRPr lang="ru-RU" b="1"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В восьмидесятых годах прошлого столетия Ларсом – Эриком </a:t>
            </a:r>
            <a:r>
              <a:rPr lang="ru-RU" dirty="0" err="1" smtClean="0">
                <a:latin typeface="Times New Roman" panose="02020603050405020304" pitchFamily="18" charset="0"/>
                <a:cs typeface="Times New Roman" panose="02020603050405020304" pitchFamily="18" charset="0"/>
              </a:rPr>
              <a:t>Унесталем</a:t>
            </a:r>
            <a:r>
              <a:rPr lang="ru-RU" dirty="0" smtClean="0">
                <a:latin typeface="Times New Roman" panose="02020603050405020304" pitchFamily="18" charset="0"/>
                <a:cs typeface="Times New Roman" panose="02020603050405020304" pitchFamily="18" charset="0"/>
              </a:rPr>
              <a:t> (Швеция) был разработан ментальный тренинг. В настоящее время ментальный тренинг, как средство психологической подготовки, его использует большое количество спортсменов, в том числе и мирового уровня. Характерными особенностями ментального тренинга являются: </a:t>
            </a:r>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0" y="1444577"/>
            <a:ext cx="12091916" cy="4623938"/>
          </a:xfrm>
          <a:prstGeom prst="rect">
            <a:avLst/>
          </a:prstGeom>
        </p:spPr>
      </p:pic>
    </p:spTree>
    <p:extLst>
      <p:ext uri="{BB962C8B-B14F-4D97-AF65-F5344CB8AC3E}">
        <p14:creationId xmlns:p14="http://schemas.microsoft.com/office/powerpoint/2010/main" val="4192277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4093428"/>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Отличительной чертой ментального тренинга Л.-Э. </a:t>
            </a:r>
            <a:r>
              <a:rPr lang="ru-RU" sz="2000" dirty="0" err="1" smtClean="0">
                <a:latin typeface="Times New Roman" panose="02020603050405020304" pitchFamily="18" charset="0"/>
                <a:cs typeface="Times New Roman" panose="02020603050405020304" pitchFamily="18" charset="0"/>
              </a:rPr>
              <a:t>Унесталя</a:t>
            </a:r>
            <a:r>
              <a:rPr lang="ru-RU" sz="2000" dirty="0" smtClean="0">
                <a:latin typeface="Times New Roman" panose="02020603050405020304" pitchFamily="18" charset="0"/>
                <a:cs typeface="Times New Roman" panose="02020603050405020304" pitchFamily="18" charset="0"/>
              </a:rPr>
              <a:t> от других методов </a:t>
            </a:r>
            <a:r>
              <a:rPr lang="ru-RU" sz="2000" dirty="0" err="1" smtClean="0">
                <a:latin typeface="Times New Roman" panose="02020603050405020304" pitchFamily="18" charset="0"/>
                <a:cs typeface="Times New Roman" panose="02020603050405020304" pitchFamily="18" charset="0"/>
              </a:rPr>
              <a:t>саморегуляции</a:t>
            </a:r>
            <a:r>
              <a:rPr lang="ru-RU" sz="2000" dirty="0" smtClean="0">
                <a:latin typeface="Times New Roman" panose="02020603050405020304" pitchFamily="18" charset="0"/>
                <a:cs typeface="Times New Roman" panose="02020603050405020304" pitchFamily="18" charset="0"/>
              </a:rPr>
              <a:t> является то, что он является комплексным и долговременным вариантом психической подготовки, интегрированным в тренировочный процесс, реализуемый в соответствии с задачами периодов и циклами подготовки к соревнованиям. Многочисленные исследования, осуществленные Л.-Э. </a:t>
            </a:r>
            <a:r>
              <a:rPr lang="ru-RU" sz="2000" dirty="0" err="1" smtClean="0">
                <a:latin typeface="Times New Roman" panose="02020603050405020304" pitchFamily="18" charset="0"/>
                <a:cs typeface="Times New Roman" panose="02020603050405020304" pitchFamily="18" charset="0"/>
              </a:rPr>
              <a:t>Унесталем</a:t>
            </a:r>
            <a:r>
              <a:rPr lang="ru-RU" sz="2000" dirty="0" smtClean="0">
                <a:latin typeface="Times New Roman" panose="02020603050405020304" pitchFamily="18" charset="0"/>
                <a:cs typeface="Times New Roman" panose="02020603050405020304" pitchFamily="18" charset="0"/>
              </a:rPr>
              <a:t> и его коллегами с 1997 по 2002 годы в Швеции, Испании, России и других странах, позволяют им утверждать, что систематический ментальный тренинг способствует повышению соревновательной надежности, росту спортивных результатов, резко повышает стресс-толерантность</a:t>
            </a:r>
          </a:p>
          <a:p>
            <a:pPr algn="just"/>
            <a:r>
              <a:rPr lang="ru-RU" sz="2000" dirty="0" smtClean="0">
                <a:latin typeface="Times New Roman" panose="02020603050405020304" pitchFamily="18" charset="0"/>
                <a:cs typeface="Times New Roman" panose="02020603050405020304" pitchFamily="18" charset="0"/>
              </a:rPr>
              <a:t>спортсменов и оказывает выраженный позитивный иммуномодулирующий эффект.</a:t>
            </a:r>
          </a:p>
          <a:p>
            <a:pPr algn="just"/>
            <a:r>
              <a:rPr lang="ru-RU" sz="2000" dirty="0" smtClean="0">
                <a:latin typeface="Times New Roman" panose="02020603050405020304" pitchFamily="18" charset="0"/>
                <a:cs typeface="Times New Roman" panose="02020603050405020304" pitchFamily="18" charset="0"/>
              </a:rPr>
              <a:t>В последнее время в процедуре ментального тренинга широко применяются аппаратурные средства. В Санкт-Петербургском научно-исследовательском институте физической культуры П. В. </a:t>
            </a:r>
            <a:r>
              <a:rPr lang="ru-RU" sz="2000" dirty="0" err="1" smtClean="0">
                <a:latin typeface="Times New Roman" panose="02020603050405020304" pitchFamily="18" charset="0"/>
                <a:cs typeface="Times New Roman" panose="02020603050405020304" pitchFamily="18" charset="0"/>
              </a:rPr>
              <a:t>Бундзеном</a:t>
            </a:r>
            <a:r>
              <a:rPr lang="ru-RU" sz="2000" dirty="0" smtClean="0">
                <a:latin typeface="Times New Roman" panose="02020603050405020304" pitchFamily="18" charset="0"/>
                <a:cs typeface="Times New Roman" panose="02020603050405020304" pitchFamily="18" charset="0"/>
              </a:rPr>
              <a:t> (Россия) и Л. Э. </a:t>
            </a:r>
            <a:r>
              <a:rPr lang="ru-RU" sz="2000" dirty="0" err="1" smtClean="0">
                <a:latin typeface="Times New Roman" panose="02020603050405020304" pitchFamily="18" charset="0"/>
                <a:cs typeface="Times New Roman" panose="02020603050405020304" pitchFamily="18" charset="0"/>
              </a:rPr>
              <a:t>Унесталем</a:t>
            </a:r>
            <a:r>
              <a:rPr lang="ru-RU" sz="2000" dirty="0" smtClean="0">
                <a:latin typeface="Times New Roman" panose="02020603050405020304" pitchFamily="18" charset="0"/>
                <a:cs typeface="Times New Roman" panose="02020603050405020304" pitchFamily="18" charset="0"/>
              </a:rPr>
              <a:t> (Швеция) была разработана программа ментального тренинга, состоящая из 23 сеансов ментального тренинга рассчитанного на трехмесячный срок. Процедура тренинга проводится пять раз в неделю по 7-10 минут в оговоренные тренером и спортсменом сроки.</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8821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296" y="150126"/>
            <a:ext cx="12192000" cy="369332"/>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Программа ментального тренинга состоит из четырех составных частей:</a:t>
            </a:r>
            <a:endParaRPr lang="ru-RU" b="1"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72253" y="614919"/>
            <a:ext cx="11796834" cy="6004245"/>
          </a:xfrm>
          <a:prstGeom prst="rect">
            <a:avLst/>
          </a:prstGeom>
        </p:spPr>
      </p:pic>
    </p:spTree>
    <p:extLst>
      <p:ext uri="{BB962C8B-B14F-4D97-AF65-F5344CB8AC3E}">
        <p14:creationId xmlns:p14="http://schemas.microsoft.com/office/powerpoint/2010/main" val="3884111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0801"/>
            <a:ext cx="12091916" cy="92333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Ментальный тренинг Л.- Э. </a:t>
            </a:r>
            <a:r>
              <a:rPr lang="ru-RU" dirty="0" err="1" smtClean="0">
                <a:latin typeface="Times New Roman" panose="02020603050405020304" pitchFamily="18" charset="0"/>
                <a:cs typeface="Times New Roman" panose="02020603050405020304" pitchFamily="18" charset="0"/>
              </a:rPr>
              <a:t>Унесталя</a:t>
            </a:r>
            <a:r>
              <a:rPr lang="ru-RU" dirty="0" smtClean="0">
                <a:latin typeface="Times New Roman" panose="02020603050405020304" pitchFamily="18" charset="0"/>
                <a:cs typeface="Times New Roman" panose="02020603050405020304" pitchFamily="18" charset="0"/>
              </a:rPr>
              <a:t> основан на формировании навыков эффективного расслабления, с дальнейшим самовнушением, направленным на развитие волевых качеств, достижению поставленной соревновательной цели.</a:t>
            </a:r>
          </a:p>
          <a:p>
            <a:pPr algn="just"/>
            <a:r>
              <a:rPr lang="ru-RU" dirty="0" smtClean="0">
                <a:latin typeface="Times New Roman" panose="02020603050405020304" pitchFamily="18" charset="0"/>
                <a:cs typeface="Times New Roman" panose="02020603050405020304" pitchFamily="18" charset="0"/>
              </a:rPr>
              <a:t>Максимальной результативности ментального тренинга с применением аудиокассет спортсмен может достичь, при:</a:t>
            </a:r>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45176" y="1024131"/>
            <a:ext cx="12046740" cy="5731511"/>
          </a:xfrm>
          <a:prstGeom prst="rect">
            <a:avLst/>
          </a:prstGeom>
        </p:spPr>
      </p:pic>
    </p:spTree>
    <p:extLst>
      <p:ext uri="{BB962C8B-B14F-4D97-AF65-F5344CB8AC3E}">
        <p14:creationId xmlns:p14="http://schemas.microsoft.com/office/powerpoint/2010/main" val="1844781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50974" cy="6817251"/>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Не смотря на эффективность </a:t>
            </a:r>
            <a:r>
              <a:rPr lang="ru-RU" sz="1900" dirty="0" err="1" smtClean="0">
                <a:latin typeface="Times New Roman" panose="02020603050405020304" pitchFamily="18" charset="0"/>
                <a:cs typeface="Times New Roman" panose="02020603050405020304" pitchFamily="18" charset="0"/>
              </a:rPr>
              <a:t>аудиокассетных</a:t>
            </a:r>
            <a:r>
              <a:rPr lang="ru-RU" sz="1900" dirty="0" smtClean="0">
                <a:latin typeface="Times New Roman" panose="02020603050405020304" pitchFamily="18" charset="0"/>
                <a:cs typeface="Times New Roman" panose="02020603050405020304" pitchFamily="18" charset="0"/>
              </a:rPr>
              <a:t> методик ментального тренинга, не следует игнорировать занятий с психологом. Если спортсмену необходима поддержка для обретения уверенности в себе, он может обратиться к психологу. Однако если нет возможности обратиться к психологу, то использование </a:t>
            </a:r>
            <a:r>
              <a:rPr lang="ru-RU" sz="1900" dirty="0" err="1" smtClean="0">
                <a:latin typeface="Times New Roman" panose="02020603050405020304" pitchFamily="18" charset="0"/>
                <a:cs typeface="Times New Roman" panose="02020603050405020304" pitchFamily="18" charset="0"/>
              </a:rPr>
              <a:t>аудиокассетных</a:t>
            </a:r>
            <a:r>
              <a:rPr lang="ru-RU" sz="1900" dirty="0" smtClean="0">
                <a:latin typeface="Times New Roman" panose="02020603050405020304" pitchFamily="18" charset="0"/>
                <a:cs typeface="Times New Roman" panose="02020603050405020304" pitchFamily="18" charset="0"/>
              </a:rPr>
              <a:t> сеансов ментального тренинга в этой ситуации может быть хорошим вариантом экстренной помощи спортсмена самому себе. </a:t>
            </a:r>
            <a:r>
              <a:rPr lang="ru-RU" sz="1900" b="1" dirty="0" smtClean="0">
                <a:latin typeface="Times New Roman" panose="02020603050405020304" pitchFamily="18" charset="0"/>
                <a:cs typeface="Times New Roman" panose="02020603050405020304" pitchFamily="18" charset="0"/>
              </a:rPr>
              <a:t>Метод идеомоторной тренировки А. В. Алексеева</a:t>
            </a:r>
          </a:p>
          <a:p>
            <a:pPr algn="just"/>
            <a:r>
              <a:rPr lang="ru-RU" sz="1900" dirty="0" smtClean="0">
                <a:latin typeface="Times New Roman" panose="02020603050405020304" pitchFamily="18" charset="0"/>
                <a:cs typeface="Times New Roman" panose="02020603050405020304" pitchFamily="18" charset="0"/>
              </a:rPr>
              <a:t>Под идеомоторной тренировкой понимается повторяющийся процесс интенсивного представления движения, воспринимаемый как собственное движение, который может способствовать выработке, стабилизации и исправлению навыков и ускорить их развитие в практической тренировке. Идеомоторный метод способствует повышению мышечной выносливости, работоспособности, а также может содействовать сохранению техники после перерыва в тренировках. Идеомоторная тренировка также эффективна при </a:t>
            </a:r>
            <a:r>
              <a:rPr lang="ru-RU" sz="1900" dirty="0" err="1" smtClean="0">
                <a:latin typeface="Times New Roman" panose="02020603050405020304" pitchFamily="18" charset="0"/>
                <a:cs typeface="Times New Roman" panose="02020603050405020304" pitchFamily="18" charset="0"/>
              </a:rPr>
              <a:t>психорегуляции</a:t>
            </a:r>
            <a:r>
              <a:rPr lang="ru-RU" sz="1900" dirty="0" smtClean="0">
                <a:latin typeface="Times New Roman" panose="02020603050405020304" pitchFamily="18" charset="0"/>
                <a:cs typeface="Times New Roman" panose="02020603050405020304" pitchFamily="18" charset="0"/>
              </a:rPr>
              <a:t> эмоциональных состояний спортсменов перед соревнованиями. Исследования идеомоторных реакций спортсменов показывают, что улучшение их результативности возможно при одновременном сочетании идеомоторной и физической тренировок. Естественно, что влияние идеомоторной тренировки на формирование умений и навыков наиболее действенно, когда спортсмен уже ознакомлен с</a:t>
            </a:r>
          </a:p>
          <a:p>
            <a:pPr algn="just"/>
            <a:r>
              <a:rPr lang="ru-RU" sz="1900" dirty="0" smtClean="0">
                <a:latin typeface="Times New Roman" panose="02020603050405020304" pitchFamily="18" charset="0"/>
                <a:cs typeface="Times New Roman" panose="02020603050405020304" pitchFamily="18" charset="0"/>
              </a:rPr>
              <a:t>упражнениями или действиями. </a:t>
            </a:r>
          </a:p>
          <a:p>
            <a:pPr algn="just"/>
            <a:r>
              <a:rPr lang="ru-RU" sz="1900" dirty="0" smtClean="0">
                <a:latin typeface="Times New Roman" panose="02020603050405020304" pitchFamily="18" charset="0"/>
                <a:cs typeface="Times New Roman" panose="02020603050405020304" pitchFamily="18" charset="0"/>
              </a:rPr>
              <a:t>Теоретическое обоснование идеомоторной тренировки базируется на положении о том, что головной мозг формирует программу движения, а опорно-двигательный аппарат, выполняют эту программу. Эффективность этого механизма будет зависеть от того, насколько успешным будет функционирование программирующей (мозг) и исполняющей (опорно-двигательный аппарат) составляющих. Существует несколько вариантов идеомоторной тренировки. Далее мы</a:t>
            </a:r>
          </a:p>
          <a:p>
            <a:pPr algn="just"/>
            <a:r>
              <a:rPr lang="ru-RU" sz="1900" dirty="0" smtClean="0">
                <a:latin typeface="Times New Roman" panose="02020603050405020304" pitchFamily="18" charset="0"/>
                <a:cs typeface="Times New Roman" panose="02020603050405020304" pitchFamily="18" charset="0"/>
              </a:rPr>
              <a:t>предлагаем один из наиболее известных - метод идеомоторной тренировки А. В. Алексеева. Автор данной методики всю процедуру идеомоторной тренировки представляет как многоэтапную процедуру. Рассмотрим ее этапы.</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1776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36478"/>
            <a:ext cx="12192000" cy="6186309"/>
          </a:xfrm>
          <a:prstGeom prst="rect">
            <a:avLst/>
          </a:prstGeom>
        </p:spPr>
        <p:txBody>
          <a:bodyPr wrap="square">
            <a:spAutoFit/>
          </a:bodyPr>
          <a:lstStyle/>
          <a:p>
            <a:pPr algn="ctr"/>
            <a:r>
              <a:rPr lang="ru-RU" b="1" dirty="0" smtClean="0"/>
              <a:t>Семь этапов идеомоторной тренировки</a:t>
            </a:r>
          </a:p>
          <a:p>
            <a:pPr algn="ctr"/>
            <a:endParaRPr lang="ru-RU" b="1" dirty="0" smtClean="0"/>
          </a:p>
          <a:p>
            <a:pPr algn="just"/>
            <a:r>
              <a:rPr lang="ru-RU" b="1" dirty="0" smtClean="0">
                <a:latin typeface="Times New Roman" panose="02020603050405020304" pitchFamily="18" charset="0"/>
                <a:cs typeface="Times New Roman" panose="02020603050405020304" pitchFamily="18" charset="0"/>
              </a:rPr>
              <a:t>Первый этап — разминка</a:t>
            </a:r>
            <a:r>
              <a:rPr lang="ru-RU" dirty="0" smtClean="0">
                <a:latin typeface="Times New Roman" panose="02020603050405020304" pitchFamily="18" charset="0"/>
                <a:cs typeface="Times New Roman" panose="02020603050405020304" pitchFamily="18" charset="0"/>
              </a:rPr>
              <a:t>. Предлагается проведение такой разминки, в результате которой исполняющая часть организма (опорно-двигательный аппарат, сердечно-сосудистая и дыхательная системы) смогли бы легко включиться в физическое</a:t>
            </a:r>
          </a:p>
          <a:p>
            <a:pPr algn="just"/>
            <a:r>
              <a:rPr lang="ru-RU" dirty="0" smtClean="0">
                <a:latin typeface="Times New Roman" panose="02020603050405020304" pitchFamily="18" charset="0"/>
                <a:cs typeface="Times New Roman" panose="02020603050405020304" pitchFamily="18" charset="0"/>
              </a:rPr>
              <a:t>выполнение разучиваемого или совершенствуемого движения или действия. Мысленный образ этого движения (или действия) должен быть определен хотя бы в самом общем виде, чтобы спортсмен имел представление, к чему он готовит исполняющую часть своего организма и как проводить разминку.</a:t>
            </a:r>
          </a:p>
          <a:p>
            <a:pPr algn="just"/>
            <a:r>
              <a:rPr lang="ru-RU" b="1" dirty="0" smtClean="0">
                <a:latin typeface="Times New Roman" panose="02020603050405020304" pitchFamily="18" charset="0"/>
                <a:cs typeface="Times New Roman" panose="02020603050405020304" pitchFamily="18" charset="0"/>
              </a:rPr>
              <a:t>Второй этап </a:t>
            </a:r>
            <a:r>
              <a:rPr lang="ru-RU" dirty="0" smtClean="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формирование предельно точного мысленного образа разучиваемого или совершенствуемого движения.</a:t>
            </a:r>
            <a:r>
              <a:rPr lang="ru-RU" dirty="0" smtClean="0">
                <a:latin typeface="Times New Roman" panose="02020603050405020304" pitchFamily="18" charset="0"/>
                <a:cs typeface="Times New Roman" panose="02020603050405020304" pitchFamily="18" charset="0"/>
              </a:rPr>
              <a:t> При этом можно использовать фотографии, видеосъемку, схемы движений — образцы будущего движения. </a:t>
            </a:r>
          </a:p>
          <a:p>
            <a:pPr algn="just"/>
            <a:r>
              <a:rPr lang="ru-RU" b="1" dirty="0" smtClean="0">
                <a:latin typeface="Times New Roman" panose="02020603050405020304" pitchFamily="18" charset="0"/>
                <a:cs typeface="Times New Roman" panose="02020603050405020304" pitchFamily="18" charset="0"/>
              </a:rPr>
              <a:t>Третий этап — мысленное представление движения в его идеальном варианте с закрытыми глазами. </a:t>
            </a:r>
            <a:r>
              <a:rPr lang="ru-RU" dirty="0" smtClean="0">
                <a:latin typeface="Times New Roman" panose="02020603050405020304" pitchFamily="18" charset="0"/>
                <a:cs typeface="Times New Roman" panose="02020603050405020304" pitchFamily="18" charset="0"/>
              </a:rPr>
              <a:t>Нередко спортсмены, к своему удивлению и удивлению тренеров, не могут этого сделать сразу. Следовательно, необходимо искать новые подходы к психическому аппарату ученика, такие, которые помогли бы ему создать мысленный образ нужного движения в его идеальном исполнении. Пока спортсмен не сможет этого сделать, дальше, если соблюдать правила </a:t>
            </a:r>
            <a:r>
              <a:rPr lang="ru-RU" dirty="0" err="1" smtClean="0">
                <a:latin typeface="Times New Roman" panose="02020603050405020304" pitchFamily="18" charset="0"/>
                <a:cs typeface="Times New Roman" panose="02020603050405020304" pitchFamily="18" charset="0"/>
              </a:rPr>
              <a:t>идеомоторики</a:t>
            </a:r>
            <a:r>
              <a:rPr lang="ru-RU" dirty="0" smtClean="0">
                <a:latin typeface="Times New Roman" panose="02020603050405020304" pitchFamily="18" charset="0"/>
                <a:cs typeface="Times New Roman" panose="02020603050405020304" pitchFamily="18" charset="0"/>
              </a:rPr>
              <a:t>, двигаться нельзя. </a:t>
            </a:r>
          </a:p>
          <a:p>
            <a:pPr algn="just"/>
            <a:r>
              <a:rPr lang="ru-RU" b="1" dirty="0" smtClean="0">
                <a:latin typeface="Times New Roman" panose="02020603050405020304" pitchFamily="18" charset="0"/>
                <a:cs typeface="Times New Roman" panose="02020603050405020304" pitchFamily="18" charset="0"/>
              </a:rPr>
              <a:t>Четвертый этап — проверка соответствия длительности представляемого движения реальному выполнению </a:t>
            </a:r>
            <a:r>
              <a:rPr lang="ru-RU" dirty="0" smtClean="0">
                <a:latin typeface="Times New Roman" panose="02020603050405020304" pitchFamily="18" charset="0"/>
                <a:cs typeface="Times New Roman" panose="02020603050405020304" pitchFamily="18" charset="0"/>
              </a:rPr>
              <a:t>(по секундомеру). Как правило, мысленное представление движения происходит на первых порах значительно быстрее, чем</a:t>
            </a:r>
          </a:p>
          <a:p>
            <a:pPr algn="just"/>
            <a:r>
              <a:rPr lang="ru-RU" dirty="0" smtClean="0">
                <a:latin typeface="Times New Roman" panose="02020603050405020304" pitchFamily="18" charset="0"/>
                <a:cs typeface="Times New Roman" panose="02020603050405020304" pitchFamily="18" charset="0"/>
              </a:rPr>
              <a:t>реальное. Но необходимо добиться, чтобы мысленный образ движения совпадал по времени с его реальным выполнением. В зависимости от сложности движения можно допустить небольшое различие, например, в плюс — минус 2–3 секунды в синхронном плавании или в прыжках на лыжах с трамплина. А вот в спринтерском беге мысленное</a:t>
            </a:r>
          </a:p>
          <a:p>
            <a:pPr algn="just"/>
            <a:r>
              <a:rPr lang="ru-RU" dirty="0" smtClean="0">
                <a:latin typeface="Times New Roman" panose="02020603050405020304" pitchFamily="18" charset="0"/>
                <a:cs typeface="Times New Roman" panose="02020603050405020304" pitchFamily="18" charset="0"/>
              </a:rPr>
              <a:t>время должно точно, до десятых секунды, совпадать с реальным. Лишь после того, как будет достигнута необходимая степень синхронности между мысленным образом движения и его реальным выполнением, можно идти дальше.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2848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8269" cy="6524863"/>
          </a:xfrm>
          <a:prstGeom prst="rect">
            <a:avLst/>
          </a:prstGeom>
        </p:spPr>
        <p:txBody>
          <a:bodyPr wrap="square">
            <a:spAutoFit/>
          </a:bodyPr>
          <a:lstStyle/>
          <a:p>
            <a:pPr algn="just"/>
            <a:r>
              <a:rPr lang="ru-RU" sz="1900" b="1" dirty="0" smtClean="0">
                <a:latin typeface="Times New Roman" panose="02020603050405020304" pitchFamily="18" charset="0"/>
                <a:cs typeface="Times New Roman" panose="02020603050405020304" pitchFamily="18" charset="0"/>
              </a:rPr>
              <a:t>Пятый этап — перевод мысленного образа в мышцы при помощи имитации. </a:t>
            </a:r>
            <a:r>
              <a:rPr lang="ru-RU" sz="1900" dirty="0" smtClean="0">
                <a:latin typeface="Times New Roman" panose="02020603050405020304" pitchFamily="18" charset="0"/>
                <a:cs typeface="Times New Roman" panose="02020603050405020304" pitchFamily="18" charset="0"/>
              </a:rPr>
              <a:t>На первых порах делать это полагается очень медленно и аккуратно, мысленно подключая только те мышечные группы, которые должны выполнить данное движение. Желательно, чтобы при этом возникали незначительные, самые начальные движения в соответствующих мышцах, что будет свидетельствовать о налаживании нужных связей между мозгом и мышцами. </a:t>
            </a:r>
          </a:p>
          <a:p>
            <a:pPr algn="just"/>
            <a:r>
              <a:rPr lang="ru-RU" sz="1900" dirty="0" smtClean="0">
                <a:latin typeface="Times New Roman" panose="02020603050405020304" pitchFamily="18" charset="0"/>
                <a:cs typeface="Times New Roman" panose="02020603050405020304" pitchFamily="18" charset="0"/>
              </a:rPr>
              <a:t>Как только процедура «перевода мыслей в мышцы» начнет проходить успешно в замедленном темпе, ее следует несколько ускорить. И так, постепенно прибавляя в скорости, добиться, чтобы перевод мысленного образа движения в реальное совпал по времени с тем, которое требуется на самом деле. Если же при ускорении спортсмен потеряет точность выполнения этой процедуры, нужно вернуться к прежнему, более медленному темпу и снова начать постепенно прибавлять в скорости.</a:t>
            </a:r>
          </a:p>
          <a:p>
            <a:pPr algn="just"/>
            <a:r>
              <a:rPr lang="ru-RU" sz="1900" dirty="0" smtClean="0">
                <a:latin typeface="Times New Roman" panose="02020603050405020304" pitchFamily="18" charset="0"/>
                <a:cs typeface="Times New Roman" panose="02020603050405020304" pitchFamily="18" charset="0"/>
              </a:rPr>
              <a:t>После освоения пятого этапа появляется очень приятное чувство слитности мысленного образа с исполняющими мышцами, чувство хорошей подчиненности, «послушности» мышц мыслям. На первый взгляд может показаться, что занятие «пятым этапом» — дело долгое и нудное. Но если выполнять все правильно, у спортсменов появляется неподдельный интерес к таким тренировкам, что само по себе очень важно, так как приучает к весьма осознаваемому совершенствованию своей спортивной техники. Что же касается времени, необходимого для проведения подобных тренировок, то на каждое занятие требуется не более 3–6 минут. </a:t>
            </a:r>
          </a:p>
          <a:p>
            <a:pPr algn="just"/>
            <a:r>
              <a:rPr lang="ru-RU" sz="1900" b="1" dirty="0" smtClean="0">
                <a:latin typeface="Times New Roman" panose="02020603050405020304" pitchFamily="18" charset="0"/>
                <a:cs typeface="Times New Roman" panose="02020603050405020304" pitchFamily="18" charset="0"/>
              </a:rPr>
              <a:t>Шестой этап — формирование цепи идущих друг за другом отдельных движений</a:t>
            </a:r>
            <a:r>
              <a:rPr lang="ru-RU" sz="1900" dirty="0" smtClean="0">
                <a:latin typeface="Times New Roman" panose="02020603050405020304" pitchFamily="18" charset="0"/>
                <a:cs typeface="Times New Roman" panose="02020603050405020304" pitchFamily="18" charset="0"/>
              </a:rPr>
              <a:t>, образующих то или иное единое действие и выделение «опорного элемента» (основного движения), точное выполнение которого обеспечивает успех в осуществлении всей комбинации. В прыжках в воду это может быть «отталкивание от снаряда» или «вход в крутку» и т. п., в синхронном плавании — сохранение строго вертикального туловища при определенных видах вращений и т. д. Как правило, в любой комбинации движений должны быть один-два опорных элемента и очень редко более двух, например, в прыжках на лыжах с трамплина или в стрельбе из лука.</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9309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7379" y="0"/>
            <a:ext cx="11937241" cy="590931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Седьмой этап — называние «опорного элемента». Правильно подобранные слова, мгновенно </a:t>
            </a:r>
            <a:r>
              <a:rPr lang="ru-RU" dirty="0" err="1" smtClean="0">
                <a:latin typeface="Times New Roman" panose="02020603050405020304" pitchFamily="18" charset="0"/>
                <a:cs typeface="Times New Roman" panose="02020603050405020304" pitchFamily="18" charset="0"/>
              </a:rPr>
              <a:t>промысливаемые</a:t>
            </a:r>
            <a:r>
              <a:rPr lang="ru-RU" dirty="0" smtClean="0">
                <a:latin typeface="Times New Roman" panose="02020603050405020304" pitchFamily="18" charset="0"/>
                <a:cs typeface="Times New Roman" panose="02020603050405020304" pitchFamily="18" charset="0"/>
              </a:rPr>
              <a:t> в момент выполнения опорного элемента (или непосредственно перед ним), помогают исполнить все действие  предельно точно. Подбирая слова, правильнее ориентироваться на особенности речи самих спортсменов. Например, стрелку из пистолета было удобно один из опорных элементов назвать так: «стопы распластаны по полу». Тренеру не понравилась эта формулировка, но когда он попытался навязать свою («стою очень прочно и неподвижно»), у стрелка такие слова не стали вызывать нужного ему физического самочувствия, и он оставил собственный вариант, который действительно помог улучшить стрельбу. Конечно, иногда надо помочь спортсмену и приучить его использовать формулировки, предлагаемые тренером, но все же лучше ориентироваться на особенности лексики самого спортсмена.</a:t>
            </a:r>
          </a:p>
          <a:p>
            <a:pPr algn="just"/>
            <a:r>
              <a:rPr lang="ru-RU" b="1" dirty="0" smtClean="0">
                <a:latin typeface="Times New Roman" panose="02020603050405020304" pitchFamily="18" charset="0"/>
                <a:cs typeface="Times New Roman" panose="02020603050405020304" pitchFamily="18" charset="0"/>
              </a:rPr>
              <a:t>Психорегулирующая тренировка А. В. Алексеева</a:t>
            </a:r>
          </a:p>
          <a:p>
            <a:pPr algn="just"/>
            <a:r>
              <a:rPr lang="ru-RU" dirty="0" smtClean="0">
                <a:latin typeface="Times New Roman" panose="02020603050405020304" pitchFamily="18" charset="0"/>
                <a:cs typeface="Times New Roman" panose="02020603050405020304" pitchFamily="18" charset="0"/>
              </a:rPr>
              <a:t>Автором психорегулирующей тренировки (ПРТ) является А. В. Алексеев. Психорегулирующая тренировка состоит из успокаивающей и мобилизующей частей. Успокаивающая часть ПРТ — вариант аутогенной тренировки, особенность которой состоит в том, что в </a:t>
            </a:r>
            <a:r>
              <a:rPr lang="ru-RU" dirty="0" err="1" smtClean="0">
                <a:latin typeface="Times New Roman" panose="02020603050405020304" pitchFamily="18" charset="0"/>
                <a:cs typeface="Times New Roman" panose="02020603050405020304" pitchFamily="18" charset="0"/>
              </a:rPr>
              <a:t>аутогенетическое</a:t>
            </a:r>
            <a:r>
              <a:rPr lang="ru-RU" dirty="0" smtClean="0">
                <a:latin typeface="Times New Roman" panose="02020603050405020304" pitchFamily="18" charset="0"/>
                <a:cs typeface="Times New Roman" panose="02020603050405020304" pitchFamily="18" charset="0"/>
              </a:rPr>
              <a:t> погружение — особое состояние сниженного уровня бодрствования, напоминающее глубокую приятную дремоту. Мобилизующая часть тренировки обеспечивает приведение функций организма в состояние наивысшей готовности спортсмена к деятельности.</a:t>
            </a:r>
          </a:p>
          <a:p>
            <a:pPr algn="just"/>
            <a:r>
              <a:rPr lang="ru-RU" dirty="0" smtClean="0">
                <a:latin typeface="Times New Roman" panose="02020603050405020304" pitchFamily="18" charset="0"/>
                <a:cs typeface="Times New Roman" panose="02020603050405020304" pitchFamily="18" charset="0"/>
              </a:rPr>
              <a:t>Для проведения занятий психорегулирующей тренировки требуется 10—20 минут ежедневно или 2-3 раза в день. Сама тренировка может проходить как индивидуально, так и под руководством специалиста. Конечно же, на первых порах, когда происходит разучивание тех действий, которые необходимо выполнять, процедуру лучше выполнять под присмотром специалиста.</a:t>
            </a:r>
          </a:p>
          <a:p>
            <a:pPr algn="just"/>
            <a:r>
              <a:rPr lang="ru-RU" dirty="0" smtClean="0">
                <a:latin typeface="Times New Roman" panose="02020603050405020304" pitchFamily="18" charset="0"/>
                <a:cs typeface="Times New Roman" panose="02020603050405020304" pitchFamily="18" charset="0"/>
              </a:rPr>
              <a:t>Начинается тренировка с успокаивающей части. Перед началом занятий надо выбрать тихое место, принять удобное положение, закрыть глаза, дышать неглубоко диафрагмой (животом). В таком положении следует проговаривать про себя предложенные ниже формулы, стараясь выполнить или мысленно представить то, о чем вы говорите.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45868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32</TotalTime>
  <Words>2092</Words>
  <Application>Microsoft Office PowerPoint</Application>
  <PresentationFormat>Широкоэкранный</PresentationFormat>
  <Paragraphs>103</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Calibri</vt:lpstr>
      <vt:lpstr>Times New Roman</vt:lpstr>
      <vt:lpstr>Tw Cen MT</vt:lpstr>
      <vt:lpstr>Tw Cen MT Condensed</vt:lpstr>
      <vt:lpstr>Wingdings 3</vt:lpstr>
      <vt:lpstr>Интеграл</vt:lpstr>
      <vt:lpstr>   Ментальный тренинг Ларса-Эрика Унесталя, Метод идеомоторной тренировки А. В. Алексеева Психорегулирующая тренировка А. В. Алексеева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usewr</dc:creator>
  <cp:lastModifiedBy>usewr</cp:lastModifiedBy>
  <cp:revision>5</cp:revision>
  <dcterms:created xsi:type="dcterms:W3CDTF">2020-10-18T10:17:07Z</dcterms:created>
  <dcterms:modified xsi:type="dcterms:W3CDTF">2020-10-18T10:49:27Z</dcterms:modified>
</cp:coreProperties>
</file>